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69" r:id="rId2"/>
    <p:sldId id="268" r:id="rId3"/>
  </p:sldIdLst>
  <p:sldSz cx="9601200" cy="12801600" type="A3"/>
  <p:notesSz cx="6858000" cy="9144000"/>
  <p:defaultText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4FD1FF"/>
    <a:srgbClr val="FFF200"/>
    <a:srgbClr val="FCB0A3"/>
    <a:srgbClr val="E6CDFF"/>
    <a:srgbClr val="FDC000"/>
    <a:srgbClr val="0D1C25"/>
    <a:srgbClr val="94FF34"/>
    <a:srgbClr val="FD6480"/>
    <a:srgbClr val="F78D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82" autoAdjust="0"/>
    <p:restoredTop sz="94624"/>
  </p:normalViewPr>
  <p:slideViewPr>
    <p:cSldViewPr snapToGrid="0" snapToObjects="1">
      <p:cViewPr varScale="1">
        <p:scale>
          <a:sx n="81" d="100"/>
          <a:sy n="81" d="100"/>
        </p:scale>
        <p:origin x="3906" y="132"/>
      </p:cViewPr>
      <p:guideLst>
        <p:guide orient="horz" pos="4032"/>
        <p:guide pos="30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31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60CEE-90BF-4346-8FB3-6CCF522419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C737095-41EA-9840-A7C5-70A1053135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BD72C-930C-5D47-B86E-EF2A13D0E65C}" type="datetimeFigureOut">
              <a:rPr lang="en-US" smtClean="0"/>
              <a:t>5/16/2020</a:t>
            </a:fld>
            <a:endParaRPr lang="en-US" dirty="0"/>
          </a:p>
        </p:txBody>
      </p:sp>
      <p:sp>
        <p:nvSpPr>
          <p:cNvPr id="4" name="Footer Placeholder 3">
            <a:extLst>
              <a:ext uri="{FF2B5EF4-FFF2-40B4-BE49-F238E27FC236}">
                <a16:creationId xmlns:a16="http://schemas.microsoft.com/office/drawing/2014/main" id="{DD3997D8-CB5E-3845-9E13-30464F04FA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5A4F9C1-FBB3-2541-BF13-CF27ABB520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579160-7AD1-BE49-A5E9-43D714101255}" type="slidenum">
              <a:rPr lang="en-US" smtClean="0"/>
              <a:t>‹#›</a:t>
            </a:fld>
            <a:endParaRPr lang="en-US" dirty="0"/>
          </a:p>
        </p:txBody>
      </p:sp>
    </p:spTree>
    <p:extLst>
      <p:ext uri="{BB962C8B-B14F-4D97-AF65-F5344CB8AC3E}">
        <p14:creationId xmlns:p14="http://schemas.microsoft.com/office/powerpoint/2010/main" val="259154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73E7B-9DAD-8F49-B64E-F4C3EA27C908}" type="datetimeFigureOut">
              <a:rPr lang="en-US" smtClean="0"/>
              <a:t>5/16/2020</a:t>
            </a:fld>
            <a:endParaRPr lang="en-GB"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891E9-40C0-1B47-B6E0-CFB0472826FD}" type="slidenum">
              <a:rPr lang="en-GB" smtClean="0"/>
              <a:t>‹#›</a:t>
            </a:fld>
            <a:endParaRPr lang="en-GB" dirty="0"/>
          </a:p>
        </p:txBody>
      </p:sp>
    </p:spTree>
    <p:extLst>
      <p:ext uri="{BB962C8B-B14F-4D97-AF65-F5344CB8AC3E}">
        <p14:creationId xmlns:p14="http://schemas.microsoft.com/office/powerpoint/2010/main" val="1460511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i="1" dirty="0">
                <a:latin typeface="Calibri" panose="020F0502020204030204" pitchFamily="34" charset="0"/>
                <a:ea typeface="Calibri" panose="020F0502020204030204" pitchFamily="34" charset="0"/>
                <a:cs typeface="Times New Roman" panose="02020603050405020304" pitchFamily="18" charset="0"/>
              </a:rPr>
              <a:t>This is not an exhaustive list but just some suggestions that may be helpful!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200" b="1" i="1" dirty="0">
                <a:latin typeface="Calibri" panose="020F0502020204030204" pitchFamily="34" charset="0"/>
                <a:ea typeface="Calibri" panose="020F0502020204030204" pitchFamily="34" charset="0"/>
                <a:cs typeface="Times New Roman" panose="02020603050405020304" pitchFamily="18" charset="0"/>
              </a:rPr>
              <a:t>Please keep up to date with government guidance and take care of yourselves</a:t>
            </a:r>
            <a:endParaRPr lang="en-US" dirty="0"/>
          </a:p>
        </p:txBody>
      </p:sp>
      <p:sp>
        <p:nvSpPr>
          <p:cNvPr id="4" name="Slide Number Placeholder 3"/>
          <p:cNvSpPr>
            <a:spLocks noGrp="1"/>
          </p:cNvSpPr>
          <p:nvPr>
            <p:ph type="sldNum" sz="quarter" idx="5"/>
          </p:nvPr>
        </p:nvSpPr>
        <p:spPr/>
        <p:txBody>
          <a:bodyPr/>
          <a:lstStyle/>
          <a:p>
            <a:fld id="{5CF891E9-40C0-1B47-B6E0-CFB0472826FD}" type="slidenum">
              <a:rPr lang="en-GB" smtClean="0"/>
              <a:t>1</a:t>
            </a:fld>
            <a:endParaRPr lang="en-GB" dirty="0"/>
          </a:p>
        </p:txBody>
      </p:sp>
    </p:spTree>
    <p:extLst>
      <p:ext uri="{BB962C8B-B14F-4D97-AF65-F5344CB8AC3E}">
        <p14:creationId xmlns:p14="http://schemas.microsoft.com/office/powerpoint/2010/main" val="161339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i="1" dirty="0">
                <a:latin typeface="Calibri" panose="020F0502020204030204" pitchFamily="34" charset="0"/>
                <a:ea typeface="Calibri" panose="020F0502020204030204" pitchFamily="34" charset="0"/>
                <a:cs typeface="Times New Roman" panose="02020603050405020304" pitchFamily="18" charset="0"/>
              </a:rPr>
              <a:t>This is not an exhaustive list but just some suggestions that may be helpful!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200" b="1" i="1" dirty="0">
                <a:latin typeface="Calibri" panose="020F0502020204030204" pitchFamily="34" charset="0"/>
                <a:ea typeface="Calibri" panose="020F0502020204030204" pitchFamily="34" charset="0"/>
                <a:cs typeface="Times New Roman" panose="02020603050405020304" pitchFamily="18" charset="0"/>
              </a:rPr>
              <a:t>Please keep up to date with government guidance and take care of yourselves</a:t>
            </a:r>
            <a:endParaRPr lang="en-US" dirty="0"/>
          </a:p>
        </p:txBody>
      </p:sp>
      <p:sp>
        <p:nvSpPr>
          <p:cNvPr id="4" name="Slide Number Placeholder 3"/>
          <p:cNvSpPr>
            <a:spLocks noGrp="1"/>
          </p:cNvSpPr>
          <p:nvPr>
            <p:ph type="sldNum" sz="quarter" idx="5"/>
          </p:nvPr>
        </p:nvSpPr>
        <p:spPr/>
        <p:txBody>
          <a:bodyPr/>
          <a:lstStyle/>
          <a:p>
            <a:fld id="{5CF891E9-40C0-1B47-B6E0-CFB0472826FD}" type="slidenum">
              <a:rPr lang="en-GB" smtClean="0"/>
              <a:t>2</a:t>
            </a:fld>
            <a:endParaRPr lang="en-GB" dirty="0"/>
          </a:p>
        </p:txBody>
      </p:sp>
    </p:spTree>
    <p:extLst>
      <p:ext uri="{BB962C8B-B14F-4D97-AF65-F5344CB8AC3E}">
        <p14:creationId xmlns:p14="http://schemas.microsoft.com/office/powerpoint/2010/main" val="4354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3AB70-ECD7-D746-8FA5-FD7E285D27F5}"/>
              </a:ext>
            </a:extLst>
          </p:cNvPr>
          <p:cNvSpPr/>
          <p:nvPr userDrawn="1"/>
        </p:nvSpPr>
        <p:spPr>
          <a:xfrm>
            <a:off x="2" y="-9027"/>
            <a:ext cx="9601198" cy="12810627"/>
          </a:xfrm>
          <a:prstGeom prst="rect">
            <a:avLst/>
          </a:prstGeom>
          <a:solidFill>
            <a:srgbClr val="94FF34"/>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3" name="Rectangle 2">
            <a:extLst>
              <a:ext uri="{FF2B5EF4-FFF2-40B4-BE49-F238E27FC236}">
                <a16:creationId xmlns:a16="http://schemas.microsoft.com/office/drawing/2014/main" id="{937F285B-D1A4-3141-BA17-138E147526C5}"/>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3660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F9F-618E-3C40-9120-1DE8DFF7CCC8}"/>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4720B-182A-1F4C-81B0-019D53AA020E}"/>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34F01-5B46-B540-BE4B-68AD9F1600E4}"/>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7247602-BCD1-5347-9E44-AB8E11402FFE}" type="datetimeFigureOut">
              <a:rPr lang="en-US" smtClean="0"/>
              <a:t>5/16/2020</a:t>
            </a:fld>
            <a:endParaRPr lang="en-US" dirty="0"/>
          </a:p>
        </p:txBody>
      </p:sp>
      <p:sp>
        <p:nvSpPr>
          <p:cNvPr id="5" name="Footer Placeholder 4">
            <a:extLst>
              <a:ext uri="{FF2B5EF4-FFF2-40B4-BE49-F238E27FC236}">
                <a16:creationId xmlns:a16="http://schemas.microsoft.com/office/drawing/2014/main" id="{0C12C3E2-BF35-D546-B57B-84E3573C35B1}"/>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89A090-AAF4-854E-858B-EC91CE77808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9840CEE-A93D-0143-BA37-8959681176E1}" type="slidenum">
              <a:rPr lang="en-US" smtClean="0"/>
              <a:t>‹#›</a:t>
            </a:fld>
            <a:endParaRPr lang="en-US" dirty="0"/>
          </a:p>
        </p:txBody>
      </p:sp>
      <p:sp>
        <p:nvSpPr>
          <p:cNvPr id="7" name="Rectangle 6">
            <a:extLst>
              <a:ext uri="{FF2B5EF4-FFF2-40B4-BE49-F238E27FC236}">
                <a16:creationId xmlns:a16="http://schemas.microsoft.com/office/drawing/2014/main" id="{6D398829-50C9-E34C-81E9-D97038EFFC87}"/>
              </a:ext>
            </a:extLst>
          </p:cNvPr>
          <p:cNvSpPr/>
          <p:nvPr userDrawn="1"/>
        </p:nvSpPr>
        <p:spPr>
          <a:xfrm>
            <a:off x="2" y="-9027"/>
            <a:ext cx="9601198" cy="12810627"/>
          </a:xfrm>
          <a:prstGeom prst="rect">
            <a:avLst/>
          </a:prstGeom>
          <a:solidFill>
            <a:srgbClr val="4FD1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2C436D84-D374-8F41-B337-12C505A1A81B}"/>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147010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N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90597-563E-0344-8308-E4275816F475}"/>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0CDD9-7EB8-B742-8A1F-4D65FD24B429}"/>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7B01-D05A-0240-B713-0CB5F98CF40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CE0391FA-C1DB-CA46-BF2F-8063A707BB47}" type="datetimeFigureOut">
              <a:rPr lang="en-US" smtClean="0"/>
              <a:t>5/16/2020</a:t>
            </a:fld>
            <a:endParaRPr lang="en-US" dirty="0"/>
          </a:p>
        </p:txBody>
      </p:sp>
      <p:sp>
        <p:nvSpPr>
          <p:cNvPr id="5" name="Footer Placeholder 4">
            <a:extLst>
              <a:ext uri="{FF2B5EF4-FFF2-40B4-BE49-F238E27FC236}">
                <a16:creationId xmlns:a16="http://schemas.microsoft.com/office/drawing/2014/main" id="{C1C707D5-03BA-7441-8781-0EF71706646F}"/>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909F82-85BE-0E4F-A527-30B3C552F828}"/>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400DAD89-19F3-8D49-8BC4-9CF9E20AA24C}" type="slidenum">
              <a:rPr lang="en-US" smtClean="0"/>
              <a:t>‹#›</a:t>
            </a:fld>
            <a:endParaRPr lang="en-US" dirty="0"/>
          </a:p>
        </p:txBody>
      </p:sp>
      <p:sp>
        <p:nvSpPr>
          <p:cNvPr id="7" name="Rectangle 6">
            <a:extLst>
              <a:ext uri="{FF2B5EF4-FFF2-40B4-BE49-F238E27FC236}">
                <a16:creationId xmlns:a16="http://schemas.microsoft.com/office/drawing/2014/main" id="{6E927DA8-C3AA-2341-9612-117EF995CA96}"/>
              </a:ext>
            </a:extLst>
          </p:cNvPr>
          <p:cNvSpPr/>
          <p:nvPr userDrawn="1"/>
        </p:nvSpPr>
        <p:spPr>
          <a:xfrm>
            <a:off x="2" y="-9027"/>
            <a:ext cx="9601198" cy="12810627"/>
          </a:xfrm>
          <a:prstGeom prst="rect">
            <a:avLst/>
          </a:prstGeom>
          <a:solidFill>
            <a:srgbClr val="FDC0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72D2875C-54E1-D74F-BB02-970DE35BC3BE}"/>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135621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C80CB-EAD4-D648-ABE9-F06E291D031A}"/>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FA2A9-EEC8-5749-8DF9-EA8C14554424}"/>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47E67-1102-A843-8DA8-AC1C099885E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04E90B92-251B-1445-8238-6B530C705814}" type="datetimeFigureOut">
              <a:rPr lang="en-US" smtClean="0"/>
              <a:t>5/16/2020</a:t>
            </a:fld>
            <a:endParaRPr lang="en-US" dirty="0"/>
          </a:p>
        </p:txBody>
      </p:sp>
      <p:sp>
        <p:nvSpPr>
          <p:cNvPr id="5" name="Footer Placeholder 4">
            <a:extLst>
              <a:ext uri="{FF2B5EF4-FFF2-40B4-BE49-F238E27FC236}">
                <a16:creationId xmlns:a16="http://schemas.microsoft.com/office/drawing/2014/main" id="{65C8BF49-B0CF-BB49-937B-D628F2958DED}"/>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84EE353-722D-294C-AAD3-88A4A9983116}"/>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C00C79E2-9D53-064C-90CA-09077B9E0ACB}" type="slidenum">
              <a:rPr lang="en-US" smtClean="0"/>
              <a:t>‹#›</a:t>
            </a:fld>
            <a:endParaRPr lang="en-US" dirty="0"/>
          </a:p>
        </p:txBody>
      </p:sp>
      <p:sp>
        <p:nvSpPr>
          <p:cNvPr id="7" name="Rectangle 6">
            <a:extLst>
              <a:ext uri="{FF2B5EF4-FFF2-40B4-BE49-F238E27FC236}">
                <a16:creationId xmlns:a16="http://schemas.microsoft.com/office/drawing/2014/main" id="{206B0764-79B2-5247-9A51-12D35FD4FE34}"/>
              </a:ext>
            </a:extLst>
          </p:cNvPr>
          <p:cNvSpPr/>
          <p:nvPr userDrawn="1"/>
        </p:nvSpPr>
        <p:spPr>
          <a:xfrm>
            <a:off x="2" y="-9027"/>
            <a:ext cx="9601198" cy="12810627"/>
          </a:xfrm>
          <a:prstGeom prst="rect">
            <a:avLst/>
          </a:prstGeom>
          <a:solidFill>
            <a:srgbClr val="FCB0A3"/>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504A3B42-F5D5-6C44-B5BC-E45C26C523F4}"/>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208412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E9345-7E96-6340-86D2-4F23D5020D0E}"/>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5/16/2020</a:t>
            </a:fld>
            <a:endParaRPr lang="en-US" dirty="0"/>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dirty="0"/>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pic>
        <p:nvPicPr>
          <p:cNvPr id="9" name="Picture 2">
            <a:extLst>
              <a:ext uri="{FF2B5EF4-FFF2-40B4-BE49-F238E27FC236}">
                <a16:creationId xmlns:a16="http://schemas.microsoft.com/office/drawing/2014/main" id="{482CF8EA-4945-3B40-BC06-031DD72D30B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75146" y="268154"/>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a:extLst>
              <a:ext uri="{FF2B5EF4-FFF2-40B4-BE49-F238E27FC236}">
                <a16:creationId xmlns:a16="http://schemas.microsoft.com/office/drawing/2014/main" id="{5191F279-47AF-4049-BDAD-6116EC7FA068}"/>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392466" y="268154"/>
            <a:ext cx="1835119" cy="55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03A910C-3567-F84C-9604-B0CFC60BF7D5}"/>
              </a:ext>
            </a:extLst>
          </p:cNvPr>
          <p:cNvPicPr>
            <a:picLocks noChangeAspect="1"/>
          </p:cNvPicPr>
          <p:nvPr userDrawn="1"/>
        </p:nvPicPr>
        <p:blipFill>
          <a:blip r:embed="rId4"/>
          <a:stretch>
            <a:fillRect/>
          </a:stretch>
        </p:blipFill>
        <p:spPr>
          <a:xfrm>
            <a:off x="269875" y="268154"/>
            <a:ext cx="2278830" cy="2463368"/>
          </a:xfrm>
          <a:prstGeom prst="rect">
            <a:avLst/>
          </a:prstGeom>
        </p:spPr>
      </p:pic>
      <p:pic>
        <p:nvPicPr>
          <p:cNvPr id="12" name="Picture 2">
            <a:extLst>
              <a:ext uri="{FF2B5EF4-FFF2-40B4-BE49-F238E27FC236}">
                <a16:creationId xmlns:a16="http://schemas.microsoft.com/office/drawing/2014/main" id="{2B651E61-E462-8548-A2AB-41FDF1290B76}"/>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2624905" y="268154"/>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77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5/16/2020</a:t>
            </a:fld>
            <a:endParaRPr lang="en-US" dirty="0"/>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dirty="0"/>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171774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1550B-D4A8-0D4D-AD1A-5D7DBFE3BF63}"/>
              </a:ext>
            </a:extLst>
          </p:cNvPr>
          <p:cNvSpPr>
            <a:spLocks noGrp="1"/>
          </p:cNvSpPr>
          <p:nvPr>
            <p:ph type="title"/>
          </p:nvPr>
        </p:nvSpPr>
        <p:spPr>
          <a:xfrm>
            <a:off x="479425" y="512763"/>
            <a:ext cx="8642350" cy="21336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08CABC-4A51-674E-8F91-85261E8F8700}"/>
              </a:ext>
            </a:extLst>
          </p:cNvPr>
          <p:cNvSpPr>
            <a:spLocks noGrp="1"/>
          </p:cNvSpPr>
          <p:nvPr>
            <p:ph idx="1"/>
          </p:nvPr>
        </p:nvSpPr>
        <p:spPr>
          <a:xfrm>
            <a:off x="479425" y="2987675"/>
            <a:ext cx="8642350" cy="844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A86338-BC4B-ED4E-B827-F3469304BE42}"/>
              </a:ext>
            </a:extLst>
          </p:cNvPr>
          <p:cNvSpPr>
            <a:spLocks noGrp="1"/>
          </p:cNvSpPr>
          <p:nvPr>
            <p:ph type="dt" sz="half" idx="2"/>
          </p:nvPr>
        </p:nvSpPr>
        <p:spPr>
          <a:xfrm>
            <a:off x="479425" y="11864975"/>
            <a:ext cx="2241550"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EB71A2AB-12BE-FE4D-8932-D89A478D497B}" type="datetimeFigureOut">
              <a:rPr lang="en-US" smtClean="0"/>
              <a:t>5/16/2020</a:t>
            </a:fld>
            <a:endParaRPr lang="en-GB" dirty="0"/>
          </a:p>
        </p:txBody>
      </p:sp>
      <p:sp>
        <p:nvSpPr>
          <p:cNvPr id="5" name="Footer Placeholder 4">
            <a:extLst>
              <a:ext uri="{FF2B5EF4-FFF2-40B4-BE49-F238E27FC236}">
                <a16:creationId xmlns:a16="http://schemas.microsoft.com/office/drawing/2014/main" id="{AF9E2F1C-2D15-CB4D-8F07-7AB8EFC907F6}"/>
              </a:ext>
            </a:extLst>
          </p:cNvPr>
          <p:cNvSpPr>
            <a:spLocks noGrp="1"/>
          </p:cNvSpPr>
          <p:nvPr>
            <p:ph type="ftr" sz="quarter" idx="3"/>
          </p:nvPr>
        </p:nvSpPr>
        <p:spPr>
          <a:xfrm>
            <a:off x="3279775" y="11864975"/>
            <a:ext cx="3041650"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70792D0-6F41-8944-93C8-C109093AB6C5}"/>
              </a:ext>
            </a:extLst>
          </p:cNvPr>
          <p:cNvSpPr>
            <a:spLocks noGrp="1"/>
          </p:cNvSpPr>
          <p:nvPr>
            <p:ph type="sldNum" sz="quarter" idx="4"/>
          </p:nvPr>
        </p:nvSpPr>
        <p:spPr>
          <a:xfrm>
            <a:off x="6880225" y="11864975"/>
            <a:ext cx="2241550"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69B076B8-37DA-7B4E-ACAD-6B0A4C63A612}" type="slidenum">
              <a:rPr lang="en-GB" smtClean="0"/>
              <a:t>‹#›</a:t>
            </a:fld>
            <a:endParaRPr lang="en-GB" dirty="0"/>
          </a:p>
        </p:txBody>
      </p:sp>
      <p:sp>
        <p:nvSpPr>
          <p:cNvPr id="7" name="Rectangle 6">
            <a:extLst>
              <a:ext uri="{FF2B5EF4-FFF2-40B4-BE49-F238E27FC236}">
                <a16:creationId xmlns:a16="http://schemas.microsoft.com/office/drawing/2014/main" id="{1B6210DA-A5C2-C948-AEF1-F0CBA32819FB}"/>
              </a:ext>
            </a:extLst>
          </p:cNvPr>
          <p:cNvSpPr/>
          <p:nvPr userDrawn="1"/>
        </p:nvSpPr>
        <p:spPr>
          <a:xfrm>
            <a:off x="2" y="-9027"/>
            <a:ext cx="9601198" cy="12810627"/>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dirty="0"/>
          </a:p>
        </p:txBody>
      </p:sp>
      <p:sp>
        <p:nvSpPr>
          <p:cNvPr id="8" name="Rectangle 7">
            <a:extLst>
              <a:ext uri="{FF2B5EF4-FFF2-40B4-BE49-F238E27FC236}">
                <a16:creationId xmlns:a16="http://schemas.microsoft.com/office/drawing/2014/main" id="{E5AA8F20-CA7A-9B4F-B9FB-D08240D4CA70}"/>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dirty="0"/>
          </a:p>
        </p:txBody>
      </p:sp>
    </p:spTree>
    <p:extLst>
      <p:ext uri="{BB962C8B-B14F-4D97-AF65-F5344CB8AC3E}">
        <p14:creationId xmlns:p14="http://schemas.microsoft.com/office/powerpoint/2010/main" val="343941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5924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5" r:id="rId4"/>
    <p:sldLayoutId id="2147483717" r:id="rId5"/>
    <p:sldLayoutId id="2147483718" r:id="rId6"/>
    <p:sldLayoutId id="2147483716" r:id="rId7"/>
  </p:sldLayoutIdLst>
  <p:txStyles>
    <p:titleStyle>
      <a:lvl1pPr algn="ctr" defTabSz="639965" rtl="0" eaLnBrk="1" latinLnBrk="0" hangingPunct="1">
        <a:spcBef>
          <a:spcPct val="0"/>
        </a:spcBef>
        <a:buNone/>
        <a:defRPr sz="6100" kern="1200">
          <a:solidFill>
            <a:schemeClr val="tx1"/>
          </a:solidFill>
          <a:latin typeface="+mj-lt"/>
          <a:ea typeface="+mj-ea"/>
          <a:cs typeface="+mj-cs"/>
        </a:defRPr>
      </a:lvl1pPr>
    </p:titleStyle>
    <p:bodyStyle>
      <a:lvl1pPr marL="479974" indent="-479974" algn="l" defTabSz="639965" rtl="0" eaLnBrk="1" latinLnBrk="0" hangingPunct="1">
        <a:spcBef>
          <a:spcPct val="20000"/>
        </a:spcBef>
        <a:buFont typeface="Arial"/>
        <a:buChar char="•"/>
        <a:defRPr sz="4500" kern="1200">
          <a:solidFill>
            <a:schemeClr val="tx1"/>
          </a:solidFill>
          <a:latin typeface="+mn-lt"/>
          <a:ea typeface="+mn-ea"/>
          <a:cs typeface="+mn-cs"/>
        </a:defRPr>
      </a:lvl1pPr>
      <a:lvl2pPr marL="1039942" indent="-399977" algn="l" defTabSz="639965" rtl="0" eaLnBrk="1" latinLnBrk="0" hangingPunct="1">
        <a:spcBef>
          <a:spcPct val="20000"/>
        </a:spcBef>
        <a:buFont typeface="Arial"/>
        <a:buChar char="–"/>
        <a:defRPr sz="3900" kern="1200">
          <a:solidFill>
            <a:schemeClr val="tx1"/>
          </a:solidFill>
          <a:latin typeface="+mn-lt"/>
          <a:ea typeface="+mn-ea"/>
          <a:cs typeface="+mn-cs"/>
        </a:defRPr>
      </a:lvl2pPr>
      <a:lvl3pPr marL="1599912" indent="-319982" algn="l" defTabSz="639965" rtl="0" eaLnBrk="1" latinLnBrk="0" hangingPunct="1">
        <a:spcBef>
          <a:spcPct val="20000"/>
        </a:spcBef>
        <a:buFont typeface="Arial"/>
        <a:buChar char="•"/>
        <a:defRPr sz="3300" kern="1200">
          <a:solidFill>
            <a:schemeClr val="tx1"/>
          </a:solidFill>
          <a:latin typeface="+mn-lt"/>
          <a:ea typeface="+mn-ea"/>
          <a:cs typeface="+mn-cs"/>
        </a:defRPr>
      </a:lvl3pPr>
      <a:lvl4pPr marL="2239875" indent="-319982" algn="l" defTabSz="639965" rtl="0" eaLnBrk="1" latinLnBrk="0" hangingPunct="1">
        <a:spcBef>
          <a:spcPct val="20000"/>
        </a:spcBef>
        <a:buFont typeface="Arial"/>
        <a:buChar char="–"/>
        <a:defRPr sz="2800" kern="1200">
          <a:solidFill>
            <a:schemeClr val="tx1"/>
          </a:solidFill>
          <a:latin typeface="+mn-lt"/>
          <a:ea typeface="+mn-ea"/>
          <a:cs typeface="+mn-cs"/>
        </a:defRPr>
      </a:lvl4pPr>
      <a:lvl5pPr marL="2879840" indent="-319982" algn="l" defTabSz="639965" rtl="0" eaLnBrk="1" latinLnBrk="0" hangingPunct="1">
        <a:spcBef>
          <a:spcPct val="20000"/>
        </a:spcBef>
        <a:buFont typeface="Arial"/>
        <a:buChar char="»"/>
        <a:defRPr sz="2800" kern="1200">
          <a:solidFill>
            <a:schemeClr val="tx1"/>
          </a:solidFill>
          <a:latin typeface="+mn-lt"/>
          <a:ea typeface="+mn-ea"/>
          <a:cs typeface="+mn-cs"/>
        </a:defRPr>
      </a:lvl5pPr>
      <a:lvl6pPr marL="3519805" indent="-319982" algn="l" defTabSz="639965" rtl="0" eaLnBrk="1" latinLnBrk="0" hangingPunct="1">
        <a:spcBef>
          <a:spcPct val="20000"/>
        </a:spcBef>
        <a:buFont typeface="Arial"/>
        <a:buChar char="•"/>
        <a:defRPr sz="2800" kern="1200">
          <a:solidFill>
            <a:schemeClr val="tx1"/>
          </a:solidFill>
          <a:latin typeface="+mn-lt"/>
          <a:ea typeface="+mn-ea"/>
          <a:cs typeface="+mn-cs"/>
        </a:defRPr>
      </a:lvl6pPr>
      <a:lvl7pPr marL="4159770" indent="-319982" algn="l" defTabSz="639965" rtl="0" eaLnBrk="1" latinLnBrk="0" hangingPunct="1">
        <a:spcBef>
          <a:spcPct val="20000"/>
        </a:spcBef>
        <a:buFont typeface="Arial"/>
        <a:buChar char="•"/>
        <a:defRPr sz="2800" kern="1200">
          <a:solidFill>
            <a:schemeClr val="tx1"/>
          </a:solidFill>
          <a:latin typeface="+mn-lt"/>
          <a:ea typeface="+mn-ea"/>
          <a:cs typeface="+mn-cs"/>
        </a:defRPr>
      </a:lvl7pPr>
      <a:lvl8pPr marL="4799734" indent="-319982" algn="l" defTabSz="639965" rtl="0" eaLnBrk="1" latinLnBrk="0" hangingPunct="1">
        <a:spcBef>
          <a:spcPct val="20000"/>
        </a:spcBef>
        <a:buFont typeface="Arial"/>
        <a:buChar char="•"/>
        <a:defRPr sz="2800" kern="1200">
          <a:solidFill>
            <a:schemeClr val="tx1"/>
          </a:solidFill>
          <a:latin typeface="+mn-lt"/>
          <a:ea typeface="+mn-ea"/>
          <a:cs typeface="+mn-cs"/>
        </a:defRPr>
      </a:lvl8pPr>
      <a:lvl9pPr marL="5439699" indent="-319982" algn="l" defTabSz="639965"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C4B62FE-1AE6-DC4F-A0F1-0932243FD00C}"/>
              </a:ext>
            </a:extLst>
          </p:cNvPr>
          <p:cNvSpPr/>
          <p:nvPr/>
        </p:nvSpPr>
        <p:spPr>
          <a:xfrm>
            <a:off x="292734" y="9334447"/>
            <a:ext cx="3810915" cy="3139321"/>
          </a:xfrm>
          <a:prstGeom prst="rect">
            <a:avLst/>
          </a:prstGeom>
          <a:solidFill>
            <a:schemeClr val="bg1"/>
          </a:solidFill>
          <a:ln>
            <a:solidFill>
              <a:schemeClr val="accent1"/>
            </a:solidFill>
          </a:ln>
        </p:spPr>
        <p:txBody>
          <a:bodyPr wrap="square">
            <a:spAutoFit/>
          </a:bodyPr>
          <a:lstStyle/>
          <a:p>
            <a:r>
              <a:rPr lang="en-GB" sz="2200" dirty="0">
                <a:latin typeface="Calibri" panose="020F0502020204030204" pitchFamily="34" charset="0"/>
                <a:ea typeface="Calibri" panose="020F0502020204030204" pitchFamily="34" charset="0"/>
                <a:cs typeface="Times New Roman" panose="02020603050405020304" pitchFamily="18" charset="0"/>
              </a:rPr>
              <a:t>Mental health is something that can </a:t>
            </a:r>
            <a:r>
              <a:rPr lang="en-GB" sz="2200" b="1" dirty="0">
                <a:latin typeface="Calibri" panose="020F0502020204030204" pitchFamily="34" charset="0"/>
                <a:ea typeface="Calibri" panose="020F0502020204030204" pitchFamily="34" charset="0"/>
                <a:cs typeface="Times New Roman" panose="02020603050405020304" pitchFamily="18" charset="0"/>
              </a:rPr>
              <a:t>affect anyone</a:t>
            </a:r>
            <a:r>
              <a:rPr lang="en-GB" sz="2200" dirty="0">
                <a:latin typeface="Calibri" panose="020F0502020204030204" pitchFamily="34" charset="0"/>
                <a:ea typeface="Calibri" panose="020F0502020204030204" pitchFamily="34" charset="0"/>
                <a:cs typeface="Times New Roman" panose="02020603050405020304" pitchFamily="18" charset="0"/>
              </a:rPr>
              <a:t>, our environment and bodies are changing constantly and </a:t>
            </a:r>
            <a:r>
              <a:rPr lang="en-GB" sz="2200" b="1" dirty="0">
                <a:latin typeface="Calibri" panose="020F0502020204030204" pitchFamily="34" charset="0"/>
                <a:ea typeface="Calibri" panose="020F0502020204030204" pitchFamily="34" charset="0"/>
                <a:cs typeface="Times New Roman" panose="02020603050405020304" pitchFamily="18" charset="0"/>
              </a:rPr>
              <a:t>sometimes it can be stressful</a:t>
            </a:r>
            <a:r>
              <a:rPr lang="en-GB" sz="2200" dirty="0">
                <a:latin typeface="Calibri" panose="020F0502020204030204" pitchFamily="34" charset="0"/>
                <a:ea typeface="Calibri" panose="020F0502020204030204" pitchFamily="34" charset="0"/>
                <a:cs typeface="Times New Roman" panose="02020603050405020304" pitchFamily="18" charset="0"/>
              </a:rPr>
              <a:t>. It’s important to </a:t>
            </a:r>
            <a:r>
              <a:rPr lang="en-GB" sz="2200" b="1" dirty="0">
                <a:latin typeface="Calibri" panose="020F0502020204030204" pitchFamily="34" charset="0"/>
                <a:ea typeface="Calibri" panose="020F0502020204030204" pitchFamily="34" charset="0"/>
                <a:cs typeface="Times New Roman" panose="02020603050405020304" pitchFamily="18" charset="0"/>
              </a:rPr>
              <a:t>find a trusted adult</a:t>
            </a:r>
            <a:r>
              <a:rPr lang="en-GB" sz="2200" dirty="0">
                <a:latin typeface="Calibri" panose="020F0502020204030204" pitchFamily="34" charset="0"/>
                <a:ea typeface="Calibri" panose="020F0502020204030204" pitchFamily="34" charset="0"/>
                <a:cs typeface="Times New Roman" panose="02020603050405020304" pitchFamily="18" charset="0"/>
              </a:rPr>
              <a:t> you can confide in during the difficult times and celebrate the stress-free moments.</a:t>
            </a:r>
            <a:r>
              <a:rPr lang="en-GB" sz="2200" dirty="0"/>
              <a:t> </a:t>
            </a:r>
            <a:endParaRPr lang="en-US" sz="2200" dirty="0"/>
          </a:p>
        </p:txBody>
      </p:sp>
      <p:pic>
        <p:nvPicPr>
          <p:cNvPr id="27" name="Picture 26">
            <a:extLst>
              <a:ext uri="{FF2B5EF4-FFF2-40B4-BE49-F238E27FC236}">
                <a16:creationId xmlns:a16="http://schemas.microsoft.com/office/drawing/2014/main" id="{71978BC2-82D0-4544-B0F3-A595CAA9CD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2734" y="1086282"/>
            <a:ext cx="4086488" cy="4549747"/>
          </a:xfrm>
          <a:prstGeom prst="rect">
            <a:avLst/>
          </a:prstGeom>
          <a:solidFill>
            <a:schemeClr val="accent1">
              <a:lumMod val="20000"/>
              <a:lumOff val="80000"/>
            </a:schemeClr>
          </a:solidFill>
          <a:ln>
            <a:solidFill>
              <a:schemeClr val="accent1"/>
            </a:solidFill>
          </a:ln>
        </p:spPr>
      </p:pic>
      <p:sp>
        <p:nvSpPr>
          <p:cNvPr id="42" name="Title 1">
            <a:extLst>
              <a:ext uri="{FF2B5EF4-FFF2-40B4-BE49-F238E27FC236}">
                <a16:creationId xmlns:a16="http://schemas.microsoft.com/office/drawing/2014/main" id="{0532F527-D4BA-E841-B41E-337F608F91B4}"/>
              </a:ext>
            </a:extLst>
          </p:cNvPr>
          <p:cNvSpPr txBox="1">
            <a:spLocks/>
          </p:cNvSpPr>
          <p:nvPr/>
        </p:nvSpPr>
        <p:spPr>
          <a:xfrm>
            <a:off x="1300898" y="226282"/>
            <a:ext cx="7098883" cy="699344"/>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91423" tIns="45712" rIns="91423" bIns="45712"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b="1" dirty="0">
                <a:latin typeface="Calibri" panose="020F0502020204030204" pitchFamily="34" charset="0"/>
                <a:ea typeface="MS Mincho"/>
                <a:cs typeface="Calibri" panose="020F0502020204030204" pitchFamily="34" charset="0"/>
              </a:rPr>
              <a:t>What is mental health?</a:t>
            </a:r>
          </a:p>
        </p:txBody>
      </p:sp>
      <p:sp>
        <p:nvSpPr>
          <p:cNvPr id="43" name="Rectangle 42">
            <a:extLst>
              <a:ext uri="{FF2B5EF4-FFF2-40B4-BE49-F238E27FC236}">
                <a16:creationId xmlns:a16="http://schemas.microsoft.com/office/drawing/2014/main" id="{9676BC7B-4006-4349-B126-BD3929E78B01}"/>
              </a:ext>
            </a:extLst>
          </p:cNvPr>
          <p:cNvSpPr/>
          <p:nvPr/>
        </p:nvSpPr>
        <p:spPr>
          <a:xfrm>
            <a:off x="4456725" y="1086282"/>
            <a:ext cx="4800600" cy="1269578"/>
          </a:xfrm>
          <a:prstGeom prst="rect">
            <a:avLst/>
          </a:prstGeom>
          <a:solidFill>
            <a:schemeClr val="bg1"/>
          </a:solidFill>
          <a:ln>
            <a:solidFill>
              <a:schemeClr val="accent1"/>
            </a:solidFill>
          </a:ln>
        </p:spPr>
        <p:txBody>
          <a:bodyPr>
            <a:spAutoFit/>
          </a:bodyPr>
          <a:lstStyle/>
          <a:p>
            <a:pPr algn="ct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gn="ctr"/>
            <a:r>
              <a:rPr lang="en-GB" sz="2200" dirty="0">
                <a:latin typeface="Calibri" panose="020F0502020204030204" pitchFamily="34" charset="0"/>
                <a:ea typeface="Calibri" panose="020F0502020204030204" pitchFamily="34" charset="0"/>
                <a:cs typeface="Times New Roman" panose="02020603050405020304" pitchFamily="18" charset="0"/>
              </a:rPr>
              <a:t>“The state in which your mind is from a psychological wellbeing perspective”</a:t>
            </a:r>
          </a:p>
          <a:p>
            <a:pPr algn="ctr"/>
            <a:endParaRPr lang="en-US" sz="2200" dirty="0"/>
          </a:p>
        </p:txBody>
      </p:sp>
      <p:sp>
        <p:nvSpPr>
          <p:cNvPr id="44" name="Rectangle 43">
            <a:extLst>
              <a:ext uri="{FF2B5EF4-FFF2-40B4-BE49-F238E27FC236}">
                <a16:creationId xmlns:a16="http://schemas.microsoft.com/office/drawing/2014/main" id="{EDA20EBD-84FC-6A43-B607-FD8EF07C6692}"/>
              </a:ext>
            </a:extLst>
          </p:cNvPr>
          <p:cNvSpPr/>
          <p:nvPr/>
        </p:nvSpPr>
        <p:spPr>
          <a:xfrm>
            <a:off x="269288" y="5734564"/>
            <a:ext cx="9039178" cy="3477875"/>
          </a:xfrm>
          <a:prstGeom prst="rect">
            <a:avLst/>
          </a:prstGeom>
          <a:solidFill>
            <a:schemeClr val="bg1"/>
          </a:solidFill>
          <a:ln>
            <a:solidFill>
              <a:schemeClr val="accent1"/>
            </a:solidFill>
          </a:ln>
        </p:spPr>
        <p:txBody>
          <a:bodyPr wrap="square">
            <a:spAutoFit/>
          </a:bodyPr>
          <a:lstStyle/>
          <a:p>
            <a:pPr algn="ctr">
              <a:spcAft>
                <a:spcPts val="0"/>
              </a:spcAft>
            </a:pPr>
            <a:r>
              <a:rPr lang="en-GB" sz="2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Good mental health </a:t>
            </a:r>
            <a:r>
              <a:rPr lang="en-GB" sz="2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indicates a balanced, stable mind where there aren’t any prolonged negative states, no long-term emotional imbalances or dysfunction, you can appropriately express how you feel or manage your emotions or seek the appropriate help where needed. </a:t>
            </a:r>
          </a:p>
          <a:p>
            <a:pPr>
              <a:spcAft>
                <a:spcPts val="0"/>
              </a:spcAft>
            </a:pP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22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Poor mental health </a:t>
            </a:r>
            <a:r>
              <a:rPr lang="en-GB" sz="22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indicates a feeling of not being in control with your emotions, long term negative emotions, difficulty expressing yourself emotionally, feeling alone or isolated, extremes of emotional states such as rage, suicidal thoughts, feeling disconnected. Mental health can affect your physical health.</a:t>
            </a:r>
            <a:endParaRPr lang="en-GB" sz="2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C029D675-27C0-604A-A9E3-06746FDF5F8C}"/>
              </a:ext>
            </a:extLst>
          </p:cNvPr>
          <p:cNvSpPr/>
          <p:nvPr/>
        </p:nvSpPr>
        <p:spPr>
          <a:xfrm>
            <a:off x="4488464" y="2434763"/>
            <a:ext cx="4768861" cy="3177793"/>
          </a:xfrm>
          <a:prstGeom prst="rect">
            <a:avLst/>
          </a:prstGeom>
          <a:solidFill>
            <a:schemeClr val="bg1"/>
          </a:solidFill>
          <a:ln>
            <a:solidFill>
              <a:schemeClr val="accent1"/>
            </a:solidFill>
          </a:ln>
        </p:spPr>
        <p:txBody>
          <a:bodyPr wrap="square">
            <a:spAutoFit/>
          </a:bodyPr>
          <a:lstStyle/>
          <a:p>
            <a:pPr algn="ctr"/>
            <a:r>
              <a:rPr lang="en-GB" sz="2200" b="1" dirty="0">
                <a:latin typeface="Calibri" panose="020F0502020204030204" pitchFamily="34" charset="0"/>
                <a:ea typeface="Calibri" panose="020F0502020204030204" pitchFamily="34" charset="0"/>
                <a:cs typeface="Times New Roman" panose="02020603050405020304" pitchFamily="18" charset="0"/>
              </a:rPr>
              <a:t>Mental Health vs Mental Illness</a:t>
            </a:r>
          </a:p>
          <a:p>
            <a:endParaRPr lang="en-GB" sz="1050" dirty="0">
              <a:latin typeface="Calibri" panose="020F0502020204030204" pitchFamily="34" charset="0"/>
              <a:cs typeface="Times New Roman" panose="02020603050405020304" pitchFamily="18" charset="0"/>
            </a:endParaRPr>
          </a:p>
          <a:p>
            <a:r>
              <a:rPr lang="en-GB" sz="2200" b="1" dirty="0">
                <a:solidFill>
                  <a:srgbClr val="7030A0"/>
                </a:solidFill>
                <a:latin typeface="Calibri" panose="020F0502020204030204" pitchFamily="34" charset="0"/>
                <a:cs typeface="Times New Roman" panose="02020603050405020304" pitchFamily="18" charset="0"/>
              </a:rPr>
              <a:t>Mental Health </a:t>
            </a:r>
            <a:r>
              <a:rPr lang="en-GB" sz="2200" dirty="0">
                <a:latin typeface="Calibri" panose="020F0502020204030204" pitchFamily="34" charset="0"/>
                <a:cs typeface="Times New Roman" panose="02020603050405020304" pitchFamily="18" charset="0"/>
              </a:rPr>
              <a:t>is </a:t>
            </a:r>
            <a:r>
              <a:rPr lang="en-GB" sz="2200" i="1" dirty="0">
                <a:latin typeface="Calibri" panose="020F0502020204030204" pitchFamily="34" charset="0"/>
                <a:cs typeface="Times New Roman" panose="02020603050405020304" pitchFamily="18" charset="0"/>
              </a:rPr>
              <a:t>a person’s condition with regard to their psychological</a:t>
            </a:r>
          </a:p>
          <a:p>
            <a:r>
              <a:rPr lang="en-GB" sz="2200" i="1" dirty="0">
                <a:latin typeface="Calibri" panose="020F0502020204030204" pitchFamily="34" charset="0"/>
                <a:cs typeface="Times New Roman" panose="02020603050405020304" pitchFamily="18" charset="0"/>
              </a:rPr>
              <a:t>and emotional well-being</a:t>
            </a:r>
          </a:p>
          <a:p>
            <a:endParaRPr lang="en-US" sz="1100" dirty="0">
              <a:latin typeface="Calibri" panose="020F0502020204030204" pitchFamily="34" charset="0"/>
              <a:cs typeface="Times New Roman" panose="02020603050405020304" pitchFamily="18" charset="0"/>
            </a:endParaRPr>
          </a:p>
          <a:p>
            <a:r>
              <a:rPr lang="en-US" sz="2200" b="1" dirty="0">
                <a:solidFill>
                  <a:srgbClr val="7030A0"/>
                </a:solidFill>
                <a:latin typeface="Calibri" panose="020F0502020204030204" pitchFamily="34" charset="0"/>
                <a:cs typeface="Times New Roman" panose="02020603050405020304" pitchFamily="18" charset="0"/>
              </a:rPr>
              <a:t>Mental Illness </a:t>
            </a:r>
            <a:r>
              <a:rPr lang="en-US" sz="2200" dirty="0">
                <a:latin typeface="Calibri" panose="020F0502020204030204" pitchFamily="34" charset="0"/>
                <a:cs typeface="Times New Roman" panose="02020603050405020304" pitchFamily="18" charset="0"/>
              </a:rPr>
              <a:t>is </a:t>
            </a:r>
            <a:r>
              <a:rPr lang="en-US" sz="2200" i="1" dirty="0">
                <a:latin typeface="Calibri" panose="020F0502020204030204" pitchFamily="34" charset="0"/>
                <a:cs typeface="Times New Roman" panose="02020603050405020304" pitchFamily="18" charset="0"/>
              </a:rPr>
              <a:t>a clinically diagnosable illness affecting how a person thinks and feels, behaves and interacts with other people</a:t>
            </a:r>
            <a:endParaRPr lang="en-GB" sz="2200" i="1" dirty="0">
              <a:latin typeface="Calibri" panose="020F0502020204030204" pitchFamily="34" charset="0"/>
              <a:cs typeface="Times New Roman" panose="02020603050405020304" pitchFamily="18" charset="0"/>
            </a:endParaRPr>
          </a:p>
        </p:txBody>
      </p:sp>
      <p:pic>
        <p:nvPicPr>
          <p:cNvPr id="46" name="Picture 45">
            <a:extLst>
              <a:ext uri="{FF2B5EF4-FFF2-40B4-BE49-F238E27FC236}">
                <a16:creationId xmlns:a16="http://schemas.microsoft.com/office/drawing/2014/main" id="{09D07B46-DB4A-9746-9F33-22DDC1D7A290}"/>
              </a:ext>
            </a:extLst>
          </p:cNvPr>
          <p:cNvPicPr>
            <a:picLocks noChangeAspect="1"/>
          </p:cNvPicPr>
          <p:nvPr/>
        </p:nvPicPr>
        <p:blipFill>
          <a:blip r:embed="rId4"/>
          <a:stretch>
            <a:fillRect/>
          </a:stretch>
        </p:blipFill>
        <p:spPr>
          <a:xfrm>
            <a:off x="4261345" y="9334447"/>
            <a:ext cx="3042028" cy="3139321"/>
          </a:xfrm>
          <a:prstGeom prst="rect">
            <a:avLst/>
          </a:prstGeom>
          <a:ln>
            <a:solidFill>
              <a:schemeClr val="tx2">
                <a:lumMod val="20000"/>
                <a:lumOff val="80000"/>
              </a:schemeClr>
            </a:solidFill>
          </a:ln>
        </p:spPr>
      </p:pic>
      <p:pic>
        <p:nvPicPr>
          <p:cNvPr id="47" name="Picture 46">
            <a:extLst>
              <a:ext uri="{FF2B5EF4-FFF2-40B4-BE49-F238E27FC236}">
                <a16:creationId xmlns:a16="http://schemas.microsoft.com/office/drawing/2014/main" id="{2B0A6615-B0A9-AB45-B4E6-674FB884A5B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61070" y="9310975"/>
            <a:ext cx="1840246" cy="1840246"/>
          </a:xfrm>
          <a:prstGeom prst="rect">
            <a:avLst/>
          </a:prstGeom>
        </p:spPr>
      </p:pic>
      <p:pic>
        <p:nvPicPr>
          <p:cNvPr id="16" name="Picture 15" descr="QUENTIN-SERENA-SAM-SARAH.png">
            <a:extLst>
              <a:ext uri="{FF2B5EF4-FFF2-40B4-BE49-F238E27FC236}">
                <a16:creationId xmlns:a16="http://schemas.microsoft.com/office/drawing/2014/main" id="{C38F9DCD-1445-B142-9FE2-4C2B3024427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73004" y="162305"/>
            <a:ext cx="882031" cy="716873"/>
          </a:xfrm>
          <a:prstGeom prst="rect">
            <a:avLst/>
          </a:prstGeom>
        </p:spPr>
      </p:pic>
      <p:pic>
        <p:nvPicPr>
          <p:cNvPr id="17" name="Picture 2">
            <a:extLst>
              <a:ext uri="{FF2B5EF4-FFF2-40B4-BE49-F238E27FC236}">
                <a16:creationId xmlns:a16="http://schemas.microsoft.com/office/drawing/2014/main" id="{A234CBE0-677E-9146-907D-2D90E30B204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473004" y="465043"/>
            <a:ext cx="955253" cy="2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QUENTIN-SERENA-SAM-SARAH.png">
            <a:extLst>
              <a:ext uri="{FF2B5EF4-FFF2-40B4-BE49-F238E27FC236}">
                <a16:creationId xmlns:a16="http://schemas.microsoft.com/office/drawing/2014/main" id="{877C3188-E797-4640-8287-004B322B2ED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5170" y="206908"/>
            <a:ext cx="882031" cy="716873"/>
          </a:xfrm>
          <a:prstGeom prst="rect">
            <a:avLst/>
          </a:prstGeom>
        </p:spPr>
      </p:pic>
      <p:pic>
        <p:nvPicPr>
          <p:cNvPr id="19" name="Picture 2">
            <a:extLst>
              <a:ext uri="{FF2B5EF4-FFF2-40B4-BE49-F238E27FC236}">
                <a16:creationId xmlns:a16="http://schemas.microsoft.com/office/drawing/2014/main" id="{4DA3DB82-4AE3-DF42-B807-22122DBC463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5170" y="509646"/>
            <a:ext cx="955253" cy="2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AFA94E75-782C-0846-8F99-7387CED8779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461069" y="11980460"/>
            <a:ext cx="1960496" cy="59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descr="C:\Users\Optic Group111\Desktop\CORE THEME 4.png">
            <a:extLst>
              <a:ext uri="{FF2B5EF4-FFF2-40B4-BE49-F238E27FC236}">
                <a16:creationId xmlns:a16="http://schemas.microsoft.com/office/drawing/2014/main" id="{1C2E53FB-F2CC-AB46-A1BD-B03EAF5210C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083731" y="11156336"/>
            <a:ext cx="778545" cy="77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1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 descr="brain">
            <a:extLst>
              <a:ext uri="{FF2B5EF4-FFF2-40B4-BE49-F238E27FC236}">
                <a16:creationId xmlns:a16="http://schemas.microsoft.com/office/drawing/2014/main" id="{0C4807BC-9125-0F47-90B2-8C68C2B6DB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324473" y="7598205"/>
            <a:ext cx="4812791" cy="48428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26">
            <a:extLst>
              <a:ext uri="{FF2B5EF4-FFF2-40B4-BE49-F238E27FC236}">
                <a16:creationId xmlns:a16="http://schemas.microsoft.com/office/drawing/2014/main" id="{B7D2B7A5-33FE-AF40-B3B7-F98C3862EBB9}"/>
              </a:ext>
            </a:extLst>
          </p:cNvPr>
          <p:cNvSpPr/>
          <p:nvPr/>
        </p:nvSpPr>
        <p:spPr>
          <a:xfrm>
            <a:off x="290945" y="4483894"/>
            <a:ext cx="9015732" cy="2800767"/>
          </a:xfrm>
          <a:prstGeom prst="rect">
            <a:avLst/>
          </a:prstGeom>
          <a:solidFill>
            <a:schemeClr val="bg1"/>
          </a:solidFill>
          <a:ln>
            <a:solidFill>
              <a:schemeClr val="accent1"/>
            </a:solidFill>
          </a:ln>
        </p:spPr>
        <p:txBody>
          <a:bodyPr wrap="square">
            <a:spAutoFit/>
          </a:bodyPr>
          <a:lstStyle/>
          <a:p>
            <a:pPr algn="ctr">
              <a:spcAft>
                <a:spcPts val="0"/>
              </a:spcAft>
            </a:pPr>
            <a:r>
              <a:rPr lang="en-GB" sz="2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Choosing what is correct for you to feel good and maintain overall good health, is just as important as your physical health. The body and the brain are one and both play equal roles in keeping us alive, healthy and well. One cannot do the job without the other. The body and the brain talk to each other via the nervous system and endocrine system (hormones), they are both always receiving information from the other (like a computer and a server) and that information is always trying to keep you, safe, happy and healthy</a:t>
            </a:r>
            <a:endParaRPr lang="en-GB" sz="22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5" name="Picture 34" descr="SOCIAL SARAH WITH LEGS.png">
            <a:extLst>
              <a:ext uri="{FF2B5EF4-FFF2-40B4-BE49-F238E27FC236}">
                <a16:creationId xmlns:a16="http://schemas.microsoft.com/office/drawing/2014/main" id="{C418C2C4-A7AE-2E41-A91A-0F350361AF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73521" y="1139889"/>
            <a:ext cx="1548426" cy="2918904"/>
          </a:xfrm>
          <a:prstGeom prst="rect">
            <a:avLst/>
          </a:prstGeom>
        </p:spPr>
      </p:pic>
      <p:sp>
        <p:nvSpPr>
          <p:cNvPr id="36" name="Rectangular Callout 35">
            <a:extLst>
              <a:ext uri="{FF2B5EF4-FFF2-40B4-BE49-F238E27FC236}">
                <a16:creationId xmlns:a16="http://schemas.microsoft.com/office/drawing/2014/main" id="{406936E5-9002-2F4D-B1D1-B9658E0880A3}"/>
              </a:ext>
            </a:extLst>
          </p:cNvPr>
          <p:cNvSpPr/>
          <p:nvPr/>
        </p:nvSpPr>
        <p:spPr>
          <a:xfrm>
            <a:off x="1732734" y="1181266"/>
            <a:ext cx="7575732" cy="3046988"/>
          </a:xfrm>
          <a:prstGeom prst="wedgeRectCallout">
            <a:avLst>
              <a:gd name="adj1" fmla="val -61710"/>
              <a:gd name="adj2" fmla="val -19409"/>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FD3F607-004E-B64F-8185-E8F2F6E92DC4}"/>
              </a:ext>
            </a:extLst>
          </p:cNvPr>
          <p:cNvSpPr/>
          <p:nvPr/>
        </p:nvSpPr>
        <p:spPr>
          <a:xfrm>
            <a:off x="1976868" y="1423329"/>
            <a:ext cx="7147156" cy="2554545"/>
          </a:xfrm>
          <a:prstGeom prst="rect">
            <a:avLst/>
          </a:prstGeom>
        </p:spPr>
        <p:txBody>
          <a:bodyPr wrap="square">
            <a:spAutoFit/>
          </a:bodyPr>
          <a:lstStyle/>
          <a:p>
            <a:r>
              <a:rPr lang="en-GB" sz="2000" dirty="0">
                <a:solidFill>
                  <a:srgbClr val="212529"/>
                </a:solidFill>
                <a:latin typeface="open sans"/>
              </a:rPr>
              <a:t>“</a:t>
            </a:r>
            <a:r>
              <a:rPr lang="en-GB" sz="2000" b="1" u="sng" dirty="0">
                <a:solidFill>
                  <a:srgbClr val="212529"/>
                </a:solidFill>
                <a:latin typeface="open sans"/>
              </a:rPr>
              <a:t>Everybody</a:t>
            </a:r>
            <a:r>
              <a:rPr lang="en-GB" sz="2000" b="1" dirty="0">
                <a:solidFill>
                  <a:srgbClr val="212529"/>
                </a:solidFill>
                <a:latin typeface="open sans"/>
              </a:rPr>
              <a:t> can be affected </a:t>
            </a:r>
            <a:r>
              <a:rPr lang="en-GB" sz="2000" dirty="0">
                <a:solidFill>
                  <a:srgbClr val="212529"/>
                </a:solidFill>
                <a:latin typeface="open sans"/>
              </a:rPr>
              <a:t>by mental health imbalances.  The brain and the body has a lot of information they are processing and sometimes it can be a little too much and we need a little outside help or advice. It’s </a:t>
            </a:r>
            <a:r>
              <a:rPr lang="en-GB" sz="2000" b="1" dirty="0">
                <a:solidFill>
                  <a:srgbClr val="212529"/>
                </a:solidFill>
                <a:latin typeface="open sans"/>
              </a:rPr>
              <a:t>nothing to worry about or be ashamed</a:t>
            </a:r>
            <a:r>
              <a:rPr lang="en-GB" sz="2000" dirty="0">
                <a:solidFill>
                  <a:srgbClr val="212529"/>
                </a:solidFill>
                <a:latin typeface="open sans"/>
              </a:rPr>
              <a:t>. This is part of the human experience. It allows us to connect with others, learn, grow and help someone else in the future when they are in a similar situation.”</a:t>
            </a:r>
            <a:endParaRPr lang="en-US" sz="2000" dirty="0"/>
          </a:p>
        </p:txBody>
      </p:sp>
      <p:pic>
        <p:nvPicPr>
          <p:cNvPr id="39" name="Picture 38">
            <a:extLst>
              <a:ext uri="{FF2B5EF4-FFF2-40B4-BE49-F238E27FC236}">
                <a16:creationId xmlns:a16="http://schemas.microsoft.com/office/drawing/2014/main" id="{66A91337-C24A-FF4E-B847-4815F6237359}"/>
              </a:ext>
            </a:extLst>
          </p:cNvPr>
          <p:cNvPicPr>
            <a:picLocks noChangeAspect="1"/>
          </p:cNvPicPr>
          <p:nvPr/>
        </p:nvPicPr>
        <p:blipFill>
          <a:blip r:embed="rId5"/>
          <a:stretch>
            <a:fillRect/>
          </a:stretch>
        </p:blipFill>
        <p:spPr>
          <a:xfrm>
            <a:off x="5486400" y="7598205"/>
            <a:ext cx="3820277" cy="4706138"/>
          </a:xfrm>
          <a:prstGeom prst="rect">
            <a:avLst/>
          </a:prstGeom>
        </p:spPr>
      </p:pic>
      <p:pic>
        <p:nvPicPr>
          <p:cNvPr id="41" name="Picture 23" descr="\\HOME\Cre8tive Resources\01 Branding\IMAGES\FOR RESOURCES\YELLOW ARROW.png">
            <a:extLst>
              <a:ext uri="{FF2B5EF4-FFF2-40B4-BE49-F238E27FC236}">
                <a16:creationId xmlns:a16="http://schemas.microsoft.com/office/drawing/2014/main" id="{E4F59B31-C3E5-B54A-BA50-73F47420136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rot="10800000">
            <a:off x="5137264" y="9161463"/>
            <a:ext cx="897616" cy="69006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3" descr="\\HOME\Cre8tive Resources\01 Branding\IMAGES\FOR RESOURCES\YELLOW ARROW.png">
            <a:extLst>
              <a:ext uri="{FF2B5EF4-FFF2-40B4-BE49-F238E27FC236}">
                <a16:creationId xmlns:a16="http://schemas.microsoft.com/office/drawing/2014/main" id="{DA622261-20F8-674F-A016-63AD080FBC37}"/>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969303" y="9992967"/>
            <a:ext cx="897616" cy="690061"/>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itle 1">
            <a:extLst>
              <a:ext uri="{FF2B5EF4-FFF2-40B4-BE49-F238E27FC236}">
                <a16:creationId xmlns:a16="http://schemas.microsoft.com/office/drawing/2014/main" id="{54F64313-BA3B-834F-94B6-253762FFF0A6}"/>
              </a:ext>
            </a:extLst>
          </p:cNvPr>
          <p:cNvSpPr txBox="1">
            <a:spLocks/>
          </p:cNvSpPr>
          <p:nvPr/>
        </p:nvSpPr>
        <p:spPr>
          <a:xfrm>
            <a:off x="5537225" y="7656998"/>
            <a:ext cx="1263650" cy="354067"/>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91423" tIns="45712" rIns="91423" bIns="45712"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latin typeface="Calibri" panose="020F0502020204030204" pitchFamily="34" charset="0"/>
                <a:ea typeface="MS Mincho"/>
                <a:cs typeface="Calibri" panose="020F0502020204030204" pitchFamily="34" charset="0"/>
              </a:rPr>
              <a:t>BODY</a:t>
            </a:r>
          </a:p>
        </p:txBody>
      </p:sp>
      <p:sp>
        <p:nvSpPr>
          <p:cNvPr id="44" name="Title 1">
            <a:extLst>
              <a:ext uri="{FF2B5EF4-FFF2-40B4-BE49-F238E27FC236}">
                <a16:creationId xmlns:a16="http://schemas.microsoft.com/office/drawing/2014/main" id="{8D7C1BB4-E393-CA43-B191-D6E9F6910952}"/>
              </a:ext>
            </a:extLst>
          </p:cNvPr>
          <p:cNvSpPr txBox="1">
            <a:spLocks/>
          </p:cNvSpPr>
          <p:nvPr/>
        </p:nvSpPr>
        <p:spPr>
          <a:xfrm>
            <a:off x="4048182" y="7649712"/>
            <a:ext cx="1263650" cy="354067"/>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91423" tIns="45712" rIns="91423" bIns="45712"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600" dirty="0">
                <a:latin typeface="Calibri" panose="020F0502020204030204" pitchFamily="34" charset="0"/>
                <a:ea typeface="MS Mincho"/>
                <a:cs typeface="Calibri" panose="020F0502020204030204" pitchFamily="34" charset="0"/>
              </a:rPr>
              <a:t>BRAIN</a:t>
            </a:r>
          </a:p>
        </p:txBody>
      </p:sp>
      <p:sp>
        <p:nvSpPr>
          <p:cNvPr id="24" name="Title 1">
            <a:extLst>
              <a:ext uri="{FF2B5EF4-FFF2-40B4-BE49-F238E27FC236}">
                <a16:creationId xmlns:a16="http://schemas.microsoft.com/office/drawing/2014/main" id="{B82257B2-511A-3745-A6A6-2D5069BF6F97}"/>
              </a:ext>
            </a:extLst>
          </p:cNvPr>
          <p:cNvSpPr txBox="1">
            <a:spLocks/>
          </p:cNvSpPr>
          <p:nvPr/>
        </p:nvSpPr>
        <p:spPr>
          <a:xfrm>
            <a:off x="1300898" y="226282"/>
            <a:ext cx="7098883" cy="699344"/>
          </a:xfrm>
          <a:prstGeom prst="rect">
            <a:avLst/>
          </a:prstGeom>
          <a:gradFill>
            <a:gsLst>
              <a:gs pos="0">
                <a:srgbClr val="FFEFD1"/>
              </a:gs>
              <a:gs pos="64999">
                <a:srgbClr val="F0EBD5"/>
              </a:gs>
              <a:gs pos="100000">
                <a:srgbClr val="D1C39F"/>
              </a:gs>
            </a:gsLst>
            <a:lin ang="5400000" scaled="0"/>
          </a:gradFill>
          <a:ln w="19050">
            <a:solidFill>
              <a:srgbClr val="17375E"/>
            </a:solidFill>
          </a:ln>
        </p:spPr>
        <p:style>
          <a:lnRef idx="2">
            <a:schemeClr val="accent5"/>
          </a:lnRef>
          <a:fillRef idx="1">
            <a:schemeClr val="lt1"/>
          </a:fillRef>
          <a:effectRef idx="0">
            <a:schemeClr val="accent5"/>
          </a:effectRef>
          <a:fontRef idx="minor">
            <a:schemeClr val="dk1"/>
          </a:fontRef>
        </p:style>
        <p:txBody>
          <a:bodyPr lIns="91423" tIns="45712" rIns="91423" bIns="45712"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400" b="1" dirty="0">
                <a:latin typeface="Calibri" panose="020F0502020204030204" pitchFamily="34" charset="0"/>
                <a:ea typeface="MS Mincho"/>
                <a:cs typeface="Calibri" panose="020F0502020204030204" pitchFamily="34" charset="0"/>
              </a:rPr>
              <a:t>What kinds of people does mental health impact?</a:t>
            </a:r>
          </a:p>
        </p:txBody>
      </p:sp>
      <p:pic>
        <p:nvPicPr>
          <p:cNvPr id="25" name="Picture 24" descr="QUENTIN-SERENA-SAM-SARAH.png">
            <a:extLst>
              <a:ext uri="{FF2B5EF4-FFF2-40B4-BE49-F238E27FC236}">
                <a16:creationId xmlns:a16="http://schemas.microsoft.com/office/drawing/2014/main" id="{0E490742-6EFC-8145-8532-6685A9776B0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73004" y="162305"/>
            <a:ext cx="882031" cy="716873"/>
          </a:xfrm>
          <a:prstGeom prst="rect">
            <a:avLst/>
          </a:prstGeom>
        </p:spPr>
      </p:pic>
      <p:pic>
        <p:nvPicPr>
          <p:cNvPr id="26" name="Picture 2">
            <a:extLst>
              <a:ext uri="{FF2B5EF4-FFF2-40B4-BE49-F238E27FC236}">
                <a16:creationId xmlns:a16="http://schemas.microsoft.com/office/drawing/2014/main" id="{C7AEAE1F-0467-B94A-90AD-AC20D8D83F8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473004" y="465043"/>
            <a:ext cx="955253" cy="2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QUENTIN-SERENA-SAM-SARAH.png">
            <a:extLst>
              <a:ext uri="{FF2B5EF4-FFF2-40B4-BE49-F238E27FC236}">
                <a16:creationId xmlns:a16="http://schemas.microsoft.com/office/drawing/2014/main" id="{FD5945F7-AE88-4B42-AD8B-5D68C2622C5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5170" y="206908"/>
            <a:ext cx="882031" cy="716873"/>
          </a:xfrm>
          <a:prstGeom prst="rect">
            <a:avLst/>
          </a:prstGeom>
        </p:spPr>
      </p:pic>
      <p:pic>
        <p:nvPicPr>
          <p:cNvPr id="29" name="Picture 2">
            <a:extLst>
              <a:ext uri="{FF2B5EF4-FFF2-40B4-BE49-F238E27FC236}">
                <a16:creationId xmlns:a16="http://schemas.microsoft.com/office/drawing/2014/main" id="{61EBFC06-B84F-7C40-9421-EE10D98F785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65170" y="509646"/>
            <a:ext cx="955253" cy="27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38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4969ED8D712F4298A9BF800CD8DD4F" ma:contentTypeVersion="12" ma:contentTypeDescription="Create a new document." ma:contentTypeScope="" ma:versionID="8586c732b197844d75742815ce6b27c1">
  <xsd:schema xmlns:xsd="http://www.w3.org/2001/XMLSchema" xmlns:xs="http://www.w3.org/2001/XMLSchema" xmlns:p="http://schemas.microsoft.com/office/2006/metadata/properties" xmlns:ns2="d3846c33-57a9-492d-accb-f26f5186075d" xmlns:ns3="d4a905e1-4c42-4362-80bb-4ecc3cf83fd0" targetNamespace="http://schemas.microsoft.com/office/2006/metadata/properties" ma:root="true" ma:fieldsID="162e5e20883fab18d775c55636b8e79e" ns2:_="" ns3:_="">
    <xsd:import namespace="d3846c33-57a9-492d-accb-f26f5186075d"/>
    <xsd:import namespace="d4a905e1-4c42-4362-80bb-4ecc3cf83fd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46c33-57a9-492d-accb-f26f518607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a905e1-4c42-4362-80bb-4ecc3cf83fd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9095B5-0169-4CD5-B994-7540F8B8EA3F}"/>
</file>

<file path=customXml/itemProps2.xml><?xml version="1.0" encoding="utf-8"?>
<ds:datastoreItem xmlns:ds="http://schemas.openxmlformats.org/officeDocument/2006/customXml" ds:itemID="{D6779942-B14F-4A62-AB00-58938811C2A4}"/>
</file>

<file path=customXml/itemProps3.xml><?xml version="1.0" encoding="utf-8"?>
<ds:datastoreItem xmlns:ds="http://schemas.openxmlformats.org/officeDocument/2006/customXml" ds:itemID="{5193C00D-84EB-46AF-992B-F842F7851472}"/>
</file>

<file path=docProps/app.xml><?xml version="1.0" encoding="utf-8"?>
<Properties xmlns="http://schemas.openxmlformats.org/officeDocument/2006/extended-properties" xmlns:vt="http://schemas.openxmlformats.org/officeDocument/2006/docPropsVTypes">
  <TotalTime>1296</TotalTime>
  <Words>457</Words>
  <Application>Microsoft Office PowerPoint</Application>
  <PresentationFormat>A3 Paper (297x420 mm)</PresentationFormat>
  <Paragraphs>24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MS Mincho</vt:lpstr>
      <vt:lpstr>open sans</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michael gillman</cp:lastModifiedBy>
  <cp:revision>179</cp:revision>
  <dcterms:created xsi:type="dcterms:W3CDTF">2018-05-31T08:38:43Z</dcterms:created>
  <dcterms:modified xsi:type="dcterms:W3CDTF">2020-05-16T18:54:19Z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0x010100774969ED8D712F4298A9BF800CD8DD4F</vt:lpwstr>
  </property>
</Properties>
</file>